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8"/>
  </p:notesMasterIdLst>
  <p:handoutMasterIdLst>
    <p:handoutMasterId r:id="rId49"/>
  </p:handoutMasterIdLst>
  <p:sldIdLst>
    <p:sldId id="298" r:id="rId5"/>
    <p:sldId id="301" r:id="rId6"/>
    <p:sldId id="280" r:id="rId7"/>
    <p:sldId id="354" r:id="rId8"/>
    <p:sldId id="341" r:id="rId9"/>
    <p:sldId id="331" r:id="rId10"/>
    <p:sldId id="335" r:id="rId11"/>
    <p:sldId id="336" r:id="rId12"/>
    <p:sldId id="337" r:id="rId13"/>
    <p:sldId id="334" r:id="rId14"/>
    <p:sldId id="338" r:id="rId15"/>
    <p:sldId id="339" r:id="rId16"/>
    <p:sldId id="351" r:id="rId17"/>
    <p:sldId id="342" r:id="rId18"/>
    <p:sldId id="352" r:id="rId19"/>
    <p:sldId id="346" r:id="rId20"/>
    <p:sldId id="345" r:id="rId21"/>
    <p:sldId id="344" r:id="rId22"/>
    <p:sldId id="347" r:id="rId23"/>
    <p:sldId id="348" r:id="rId24"/>
    <p:sldId id="349" r:id="rId25"/>
    <p:sldId id="350" r:id="rId26"/>
    <p:sldId id="356" r:id="rId27"/>
    <p:sldId id="353" r:id="rId28"/>
    <p:sldId id="357" r:id="rId29"/>
    <p:sldId id="358" r:id="rId30"/>
    <p:sldId id="359" r:id="rId31"/>
    <p:sldId id="343" r:id="rId32"/>
    <p:sldId id="327" r:id="rId33"/>
    <p:sldId id="303" r:id="rId34"/>
    <p:sldId id="308" r:id="rId35"/>
    <p:sldId id="309" r:id="rId36"/>
    <p:sldId id="310" r:id="rId37"/>
    <p:sldId id="311" r:id="rId38"/>
    <p:sldId id="312" r:id="rId39"/>
    <p:sldId id="313" r:id="rId40"/>
    <p:sldId id="315" r:id="rId41"/>
    <p:sldId id="329" r:id="rId42"/>
    <p:sldId id="317" r:id="rId43"/>
    <p:sldId id="322" r:id="rId44"/>
    <p:sldId id="323" r:id="rId45"/>
    <p:sldId id="326" r:id="rId46"/>
    <p:sldId id="328" r:id="rId4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81" d="100"/>
          <a:sy n="81" d="100"/>
        </p:scale>
        <p:origin x="126" y="4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2023/7/24</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2023/7/24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1</a:t>
            </a:r>
            <a:endParaRPr lang="ko-KR" altLang="en-US" dirty="0"/>
          </a:p>
        </p:txBody>
      </p:sp>
      <p:grpSp>
        <p:nvGrpSpPr>
          <p:cNvPr id="3" name="그룹 2">
            <a:extLst>
              <a:ext uri="{FF2B5EF4-FFF2-40B4-BE49-F238E27FC236}">
                <a16:creationId xmlns:a16="http://schemas.microsoft.com/office/drawing/2014/main" id="{C44F4552-F897-1EDE-E658-90E0E98E1247}"/>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171891"/>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82422"/>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2</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554100"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482878"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554100"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482878"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554100"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482878"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4232713" y="4132054"/>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548348"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477126"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3199267" y="2616046"/>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3199267" y="3112866"/>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3199267" y="3622460"/>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3065270" y="5147717"/>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5382900" y="2622433"/>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6219662" y="364897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6219662" y="4152184"/>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7119684" y="2675162"/>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956447" y="2651189"/>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956447" y="3154396"/>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956447" y="3657603"/>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956447" y="415824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956447" y="466145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793404" y="3561909"/>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3095613" y="2421147"/>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856468" y="2651189"/>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693229" y="3518466"/>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756491" y="4164797"/>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756491" y="4164797"/>
                <a:ext cx="1923691" cy="369332"/>
              </a:xfrm>
              <a:prstGeom prst="rect">
                <a:avLst/>
              </a:prstGeom>
              <a:blipFill>
                <a:blip r:embed="rId2"/>
                <a:stretch>
                  <a:fillRect l="-6013" r="-24684" b="-3770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80229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r>
              <a:rPr lang="en-US" altLang="ko-KR" dirty="0"/>
              <a:t>Model1</a:t>
            </a:r>
            <a:r>
              <a:rPr lang="ja-JP" altLang="en-US" dirty="0"/>
              <a:t>と</a:t>
            </a:r>
            <a:r>
              <a:rPr lang="en-US" altLang="ja-JP" dirty="0"/>
              <a:t>2</a:t>
            </a:r>
            <a:r>
              <a:rPr lang="ja-JP" altLang="en-US" dirty="0"/>
              <a:t>の性能比較</a:t>
            </a:r>
            <a:endParaRPr lang="ko-KR" altLang="en-US" dirty="0"/>
          </a:p>
        </p:txBody>
      </p:sp>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a:bodyPr>
          <a:lstStyle/>
          <a:p>
            <a:r>
              <a:rPr lang="en-US" altLang="ko-KR" sz="4000" dirty="0"/>
              <a:t>30-fold cross-validation</a:t>
            </a:r>
          </a:p>
          <a:p>
            <a:r>
              <a:rPr lang="ja-JP" altLang="en-US" sz="4000" dirty="0"/>
              <a:t>→</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Shapiro-Wilk test</a:t>
            </a:r>
            <a:endParaRPr lang="ko-KR" altLang="en-US" dirty="0"/>
          </a:p>
        </p:txBody>
      </p:sp>
      <mc:AlternateContent xmlns:mc="http://schemas.openxmlformats.org/markup-compatibility/2006">
        <mc:Choice xmlns:a14="http://schemas.microsoft.com/office/drawing/2010/main"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rm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r>
                  <a:rPr lang="en-US" altLang="ko-KR" sz="2800" dirty="0"/>
                  <a:t>Model1: W=0.957, p-value=0.265</a:t>
                </a:r>
              </a:p>
              <a:p>
                <a:pPr marL="0" indent="0">
                  <a:buNone/>
                </a:pPr>
                <a:r>
                  <a:rPr lang="en-US" altLang="ko-KR" sz="2800" dirty="0"/>
                  <a:t>Model2: </a:t>
                </a:r>
              </a:p>
            </p:txBody>
          </p:sp>
        </mc:Choice>
        <mc:Fallback>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l="-2121" t="-1783" b="-243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mc:Choice xmlns:a14="http://schemas.microsoft.com/office/drawing/2010/main"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rm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r>
                  <a:rPr lang="en-US" altLang="ko-KR" sz="2800" dirty="0"/>
                  <a:t>Model1: JB=0.806, p-value=0.668</a:t>
                </a:r>
              </a:p>
              <a:p>
                <a:pPr marL="0" indent="0">
                  <a:buNone/>
                </a:pPr>
                <a:r>
                  <a:rPr lang="en-US" altLang="ko-KR" sz="2800" dirty="0"/>
                  <a:t>Model2: </a:t>
                </a:r>
              </a:p>
            </p:txBody>
          </p:sp>
        </mc:Choice>
        <mc:Fallback>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l="-2121" t="-178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QQ-plot</a:t>
            </a:r>
            <a:endParaRPr lang="ko-KR" altLang="en-US" dirty="0"/>
          </a:p>
        </p:txBody>
      </p:sp>
      <p:pic>
        <p:nvPicPr>
          <p:cNvPr id="5" name="그림 4" descr="텍스트, 도표, 라인, 스크린샷이(가) 표시된 사진&#10;&#10;자동 생성된 설명">
            <a:extLst>
              <a:ext uri="{FF2B5EF4-FFF2-40B4-BE49-F238E27FC236}">
                <a16:creationId xmlns:a16="http://schemas.microsoft.com/office/drawing/2014/main" id="{25C76452-1B58-A459-45BC-52DD7D1451E5}"/>
              </a:ext>
            </a:extLst>
          </p:cNvPr>
          <p:cNvPicPr>
            <a:picLocks noChangeAspect="1"/>
          </p:cNvPicPr>
          <p:nvPr/>
        </p:nvPicPr>
        <p:blipFill>
          <a:blip r:embed="rId2"/>
          <a:stretch>
            <a:fillRect/>
          </a:stretch>
        </p:blipFill>
        <p:spPr>
          <a:xfrm>
            <a:off x="382903" y="1950773"/>
            <a:ext cx="5713097" cy="4284823"/>
          </a:xfrm>
          <a:prstGeom prst="rect">
            <a:avLst/>
          </a:prstGeom>
        </p:spPr>
      </p:pic>
      <p:pic>
        <p:nvPicPr>
          <p:cNvPr id="7" name="그림 6" descr="텍스트, 스크린샷, 라인, 그래프이(가) 표시된 사진&#10;&#10;자동 생성된 설명">
            <a:extLst>
              <a:ext uri="{FF2B5EF4-FFF2-40B4-BE49-F238E27FC236}">
                <a16:creationId xmlns:a16="http://schemas.microsoft.com/office/drawing/2014/main" id="{D588CFD8-C021-E427-F778-4DF0E3547B64}"/>
              </a:ext>
            </a:extLst>
          </p:cNvPr>
          <p:cNvPicPr>
            <a:picLocks noChangeAspect="1"/>
          </p:cNvPicPr>
          <p:nvPr/>
        </p:nvPicPr>
        <p:blipFill>
          <a:blip r:embed="rId3"/>
          <a:stretch>
            <a:fillRect/>
          </a:stretch>
        </p:blipFill>
        <p:spPr>
          <a:xfrm>
            <a:off x="6096000" y="1950773"/>
            <a:ext cx="5713097" cy="4284823"/>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レンタルクラウドサービス</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Few-Shot</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en-US" altLang="ko-KR" dirty="0"/>
              <a:t>VAD</a:t>
            </a:r>
            <a:endParaRPr lang="ko-KR" altLang="en-US"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49039" y="5809266"/>
            <a:ext cx="9954882" cy="413255"/>
          </a:xfrm>
        </p:spPr>
        <p:txBody>
          <a:bodyPr>
            <a:noAutofit/>
          </a:bodyPr>
          <a:lstStyle/>
          <a:p>
            <a:pPr algn="ctr"/>
            <a:r>
              <a:rPr lang="de-DE" altLang="ko-KR" sz="1200" dirty="0">
                <a:latin typeface="Abadi" panose="020B0604020104020204" pitchFamily="34" charset="0"/>
              </a:rPr>
              <a:t>Sven Buechel and Udo Hahn, "</a:t>
            </a:r>
            <a:r>
              <a:rPr lang="en-US" altLang="ko-KR" sz="1200" dirty="0">
                <a:latin typeface="Abadi" panose="020B0604020104020204" pitchFamily="34" charset="0"/>
              </a:rPr>
              <a:t>Readers vs. Writers vs. Texts: Coping with Different Perspectives of Text Understanding in Emotion Annotation", 2017</a:t>
            </a:r>
            <a:endParaRPr lang="ko-KR" altLang="en-US" sz="12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Tree>
    <p:extLst>
      <p:ext uri="{BB962C8B-B14F-4D97-AF65-F5344CB8AC3E}">
        <p14:creationId xmlns:p14="http://schemas.microsoft.com/office/powerpoint/2010/main" val="108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2208</TotalTime>
  <Words>2179</Words>
  <Application>Microsoft Office PowerPoint</Application>
  <PresentationFormat>와이드스크린</PresentationFormat>
  <Paragraphs>269</Paragraphs>
  <Slides>43</Slides>
  <Notes>1</Notes>
  <HiddenSlides>14</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43</vt:i4>
      </vt:variant>
    </vt:vector>
  </HeadingPairs>
  <TitlesOfParts>
    <vt:vector size="56"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EmoBank (Sven Buechel et al.)</vt:lpstr>
      <vt:lpstr>VAD</vt:lpstr>
      <vt:lpstr>EmoBank (Sven Buechel et al.)</vt:lpstr>
      <vt:lpstr>EmoBankのデータ分析</vt:lpstr>
      <vt:lpstr>VADの間の相関関係</vt:lpstr>
      <vt:lpstr>VAD予測モデル</vt:lpstr>
      <vt:lpstr>VAD予測モデル by XGBoost</vt:lpstr>
      <vt:lpstr>RoBERTa</vt:lpstr>
      <vt:lpstr>RoBERTa の Subword Tokenizer</vt:lpstr>
      <vt:lpstr>前処理とTokenize fuctionの作成</vt:lpstr>
      <vt:lpstr>モデルの設計1</vt:lpstr>
      <vt:lpstr>モデルの設計2</vt:lpstr>
      <vt:lpstr>モデルの設計3</vt:lpstr>
      <vt:lpstr>Bayesian Optimization</vt:lpstr>
      <vt:lpstr>Correlation Layer (FFNN)</vt:lpstr>
      <vt:lpstr>Correlation Layer (FFNN)</vt:lpstr>
      <vt:lpstr>Optimizer &amp; Learning Scheduler</vt:lpstr>
      <vt:lpstr>Optimizer &amp; Learning Scheduler</vt:lpstr>
      <vt:lpstr>Warmup-Exponential decay Learning schedular</vt:lpstr>
      <vt:lpstr>Hyper-parameters</vt:lpstr>
      <vt:lpstr>Hyper-parameters</vt:lpstr>
      <vt:lpstr>Model1と2の性能比較</vt:lpstr>
      <vt:lpstr>Shapiro-Wilk test</vt:lpstr>
      <vt:lpstr>Jarque-Bera test</vt:lpstr>
      <vt:lpstr>Model1’s Histogram &amp; QQ-plot</vt:lpstr>
      <vt:lpstr>今後の予定</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224</cp:revision>
  <dcterms:created xsi:type="dcterms:W3CDTF">2023-05-18T06:05:56Z</dcterms:created>
  <dcterms:modified xsi:type="dcterms:W3CDTF">2023-07-24T13:08:58Z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